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2"/>
    <p:sldMasterId id="2147483716" r:id="rId3"/>
  </p:sldMasterIdLst>
  <p:notesMasterIdLst>
    <p:notesMasterId r:id="rId28"/>
  </p:notesMasterIdLst>
  <p:handoutMasterIdLst>
    <p:handoutMasterId r:id="rId29"/>
  </p:handoutMasterIdLst>
  <p:sldIdLst>
    <p:sldId id="264" r:id="rId4"/>
    <p:sldId id="328" r:id="rId5"/>
    <p:sldId id="334" r:id="rId6"/>
    <p:sldId id="329" r:id="rId7"/>
    <p:sldId id="335" r:id="rId8"/>
    <p:sldId id="301" r:id="rId9"/>
    <p:sldId id="282" r:id="rId10"/>
    <p:sldId id="324" r:id="rId11"/>
    <p:sldId id="325" r:id="rId12"/>
    <p:sldId id="303" r:id="rId13"/>
    <p:sldId id="314" r:id="rId14"/>
    <p:sldId id="290" r:id="rId15"/>
    <p:sldId id="330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32" r:id="rId24"/>
    <p:sldId id="331" r:id="rId25"/>
    <p:sldId id="308" r:id="rId26"/>
    <p:sldId id="266" r:id="rId27"/>
  </p:sldIdLst>
  <p:sldSz cx="12188825" cy="6858000"/>
  <p:notesSz cx="6669088" cy="987266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 autoAdjust="0"/>
  </p:normalViewPr>
  <p:slideViewPr>
    <p:cSldViewPr showGuides="1">
      <p:cViewPr varScale="1">
        <p:scale>
          <a:sx n="67" d="100"/>
          <a:sy n="67" d="100"/>
        </p:scale>
        <p:origin x="798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J</a:t>
            </a:r>
            <a:r>
              <a:rPr lang="en-US" dirty="0" err="1"/>
              <a:t>aká</a:t>
            </a:r>
            <a:r>
              <a:rPr lang="en-US" dirty="0"/>
              <a:t> je </a:t>
            </a:r>
            <a:r>
              <a:rPr lang="cs-CZ" dirty="0"/>
              <a:t>pochoutka </a:t>
            </a:r>
            <a:r>
              <a:rPr lang="en-US" dirty="0" err="1"/>
              <a:t>ledního</a:t>
            </a:r>
            <a:r>
              <a:rPr lang="en-US" dirty="0"/>
              <a:t> </a:t>
            </a:r>
            <a:r>
              <a:rPr lang="en-US" dirty="0" err="1"/>
              <a:t>medvěda</a:t>
            </a:r>
            <a:r>
              <a:rPr lang="cs-CZ" dirty="0"/>
              <a:t>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8347884789548627"/>
          <c:y val="0.20188977218011656"/>
          <c:w val="0.40053150649764319"/>
          <c:h val="0.61499717137799514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jaká je ledního medvěda pochoutka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58-444F-AFFA-DAE532973D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58-444F-AFFA-DAE532973D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58-444F-AFFA-DAE532973DB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List1!$A$2:$A$4</c:f>
              <c:strCache>
                <c:ptCount val="3"/>
                <c:pt idx="0">
                  <c:v>ryby</c:v>
                </c:pt>
                <c:pt idx="1">
                  <c:v>tuleň </c:v>
                </c:pt>
                <c:pt idx="2">
                  <c:v>tučňák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21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C-43C5-A1C2-CA622DDEE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25.01.2024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25.01.2024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625" y="741363"/>
            <a:ext cx="6573838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689517"/>
            <a:ext cx="533527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63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51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56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5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10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3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75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675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18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12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31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71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854" y="1122363"/>
            <a:ext cx="8999118" cy="2387600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854" y="3602038"/>
            <a:ext cx="8999118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25.01.2024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43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873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24" y="657227"/>
            <a:ext cx="9730977" cy="2852737"/>
          </a:xfrm>
        </p:spPr>
        <p:txBody>
          <a:bodyPr anchor="b">
            <a:normAutofit/>
          </a:bodyPr>
          <a:lstStyle>
            <a:lvl1pPr>
              <a:defRPr sz="33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24" y="3602039"/>
            <a:ext cx="9730977" cy="1500187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57" y="2088320"/>
            <a:ext cx="510467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796" y="2088320"/>
            <a:ext cx="5092827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25.01.2024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766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507" y="2088320"/>
            <a:ext cx="487792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557" y="2912232"/>
            <a:ext cx="510587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336" y="2088320"/>
            <a:ext cx="48642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912232"/>
            <a:ext cx="5094030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25.01.2024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91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25.01.2024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6339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25.01.2024</a:t>
            </a:fld>
            <a:endParaRPr lang="cs-CZ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631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90" y="609600"/>
            <a:ext cx="3931213" cy="2362200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742" y="609600"/>
            <a:ext cx="6187880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990" y="2971801"/>
            <a:ext cx="393121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25.01.2024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227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9" y="609600"/>
            <a:ext cx="5928229" cy="2362200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1" y="758881"/>
            <a:ext cx="325450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2971800"/>
            <a:ext cx="5933404" cy="28194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25.01.2024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071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8" y="4289373"/>
            <a:ext cx="10364864" cy="819355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68" y="621322"/>
            <a:ext cx="103648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5108728"/>
            <a:ext cx="103632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25.01.2024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2369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3424859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4204820"/>
            <a:ext cx="10351065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25.01.2024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6666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204821"/>
            <a:ext cx="10351066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25.01.2024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36394" y="73524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5181" y="297209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83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7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9" y="2126943"/>
            <a:ext cx="10352630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650556"/>
            <a:ext cx="1035106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25.01.2024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8441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6" y="609601"/>
            <a:ext cx="10351066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6" y="2088320"/>
            <a:ext cx="329809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6" y="2911624"/>
            <a:ext cx="329809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3720" y="2088320"/>
            <a:ext cx="329769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3721" y="2911624"/>
            <a:ext cx="329896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088320"/>
            <a:ext cx="3290354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4269" y="2911624"/>
            <a:ext cx="3290354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25.01.2024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11990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4195899"/>
            <a:ext cx="32980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1736" y="2298987"/>
            <a:ext cx="293928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4772161"/>
            <a:ext cx="329809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544" y="4195899"/>
            <a:ext cx="329812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98987"/>
            <a:ext cx="292976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72160"/>
            <a:ext cx="3299477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347" y="4195899"/>
            <a:ext cx="328904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0681" y="2298987"/>
            <a:ext cx="2931349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222" y="4772162"/>
            <a:ext cx="3293400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25.01.2024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0461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25.01.2024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9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0"/>
            <a:ext cx="254199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6" y="609600"/>
            <a:ext cx="7656711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25.01.2024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28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89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00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5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56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16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27FC16-0BC6-41F2-9FD0-67FE76FECECF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0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2096064"/>
            <a:ext cx="10351066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25.01.2024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7" y="5883276"/>
            <a:ext cx="667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70727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399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itka.kopacova@zskunratice.cz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flipsnack.com/EB67B899E8C/pokemoni-bp.html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kunratice.cz/web/aktuality/terminy-prijimacich-zkousek-na-stredni-skoly-a-konzervatore.11841" TargetMode="Externa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98068" y="1556792"/>
            <a:ext cx="8160702" cy="2362696"/>
          </a:xfrm>
        </p:spPr>
        <p:txBody>
          <a:bodyPr>
            <a:normAutofit fontScale="90000"/>
          </a:bodyPr>
          <a:lstStyle/>
          <a:p>
            <a:pPr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8000" b="0" i="0" baseline="0" dirty="0">
                <a:latin typeface="Century Gothic"/>
                <a:ea typeface="+mj-ea"/>
                <a:cs typeface="+mj-cs"/>
              </a:rPr>
              <a:t>Třídní schůzky 5.C</a:t>
            </a:r>
            <a:br>
              <a:rPr lang="cs-CZ" sz="80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br>
              <a:rPr lang="cs-CZ" sz="5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</a:br>
            <a:r>
              <a:rPr lang="cs-CZ" sz="5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                                     </a:t>
            </a:r>
            <a:endParaRPr lang="cs-CZ" sz="5400" b="0" i="0" baseline="0" dirty="0">
              <a:solidFill>
                <a:schemeClr val="tx2"/>
              </a:solidFill>
              <a:latin typeface="Century Gothic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46340" y="2531692"/>
            <a:ext cx="7008574" cy="124460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800" dirty="0">
                <a:solidFill>
                  <a:schemeClr val="tx2"/>
                </a:solidFill>
              </a:rPr>
              <a:t>25. ledna 2024</a:t>
            </a:r>
            <a:endParaRPr lang="cs-CZ" sz="3600" b="0" i="0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30316" y="5085184"/>
            <a:ext cx="592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zápis + podpisy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3892" y="14270"/>
            <a:ext cx="10016104" cy="17525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+mn-lt"/>
              </a:rPr>
              <a:t>Akce třídy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828" y="1844824"/>
            <a:ext cx="10225136" cy="4320480"/>
          </a:xfrm>
        </p:spPr>
        <p:txBody>
          <a:bodyPr>
            <a:normAutofit fontScale="92500" lnSpcReduction="10000"/>
          </a:bodyPr>
          <a:lstStyle/>
          <a:p>
            <a:pPr lvl="0"/>
            <a:endParaRPr lang="cs-CZ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Lyžařský výcvik (10. 3. – 15. 3. 2024)</a:t>
            </a:r>
          </a:p>
          <a:p>
            <a:pPr marL="0" lvl="0" indent="0">
              <a:buNone/>
            </a:pPr>
            <a:r>
              <a:rPr lang="cs-CZ" sz="3000" dirty="0">
                <a:solidFill>
                  <a:srgbClr val="FFC000"/>
                </a:solidFill>
                <a:latin typeface="Century Gothic" panose="020B0502020202020204" pitchFamily="34" charset="0"/>
              </a:rPr>
              <a:t>Pokud byste přivítali finanční pomoc s platbou , prosím zavolejte mi co nejdříve, existuje fond pomoci. </a:t>
            </a:r>
          </a:p>
          <a:p>
            <a:pPr lvl="0"/>
            <a:r>
              <a:rPr 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Týden sportu 17. – 21. 6. 2024)</a:t>
            </a:r>
          </a:p>
          <a:p>
            <a:pPr lvl="0"/>
            <a:r>
              <a:rPr 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Krizové řízení </a:t>
            </a:r>
            <a:r>
              <a:rPr lang="cs-CZ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(postupně celá škola prochází výcvikem)</a:t>
            </a:r>
          </a:p>
          <a:p>
            <a:pPr marL="0" indent="0">
              <a:buNone/>
            </a:pPr>
            <a:endParaRPr lang="cs-CZ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tel Krakonoš Benec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32" y="158610"/>
            <a:ext cx="4120816" cy="32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210" y="106375"/>
            <a:ext cx="10016104" cy="1752599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Lyžařský kurz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5940" y="3068960"/>
            <a:ext cx="6811377" cy="1357895"/>
          </a:xfrm>
        </p:spPr>
        <p:txBody>
          <a:bodyPr>
            <a:noAutofit/>
          </a:bodyPr>
          <a:lstStyle/>
          <a:p>
            <a:r>
              <a:rPr lang="cs-CZ" sz="3200" dirty="0" err="1">
                <a:solidFill>
                  <a:schemeClr val="tx2"/>
                </a:solidFill>
              </a:rPr>
              <a:t>Benecko</a:t>
            </a:r>
            <a:r>
              <a:rPr lang="cs-CZ" sz="3200" dirty="0">
                <a:solidFill>
                  <a:schemeClr val="tx2"/>
                </a:solidFill>
              </a:rPr>
              <a:t>, Hotel Krakonoš</a:t>
            </a:r>
          </a:p>
          <a:p>
            <a:r>
              <a:rPr lang="cs-CZ" sz="3200" dirty="0">
                <a:solidFill>
                  <a:schemeClr val="tx2"/>
                </a:solidFill>
              </a:rPr>
              <a:t>Přihláška a platba zálohy</a:t>
            </a:r>
          </a:p>
          <a:p>
            <a:r>
              <a:rPr lang="cs-CZ" sz="3200" dirty="0">
                <a:solidFill>
                  <a:schemeClr val="tx2"/>
                </a:solidFill>
              </a:rPr>
              <a:t>Velikost bot běžky</a:t>
            </a:r>
          </a:p>
          <a:p>
            <a:endParaRPr lang="cs-CZ" sz="3200" dirty="0">
              <a:solidFill>
                <a:schemeClr val="tx2"/>
              </a:solidFill>
            </a:endParaRPr>
          </a:p>
          <a:p>
            <a:endParaRPr lang="cs-CZ" sz="3200" dirty="0">
              <a:solidFill>
                <a:schemeClr val="tx2"/>
              </a:solidFill>
            </a:endParaRPr>
          </a:p>
          <a:p>
            <a:r>
              <a:rPr lang="cs-CZ" sz="3200" dirty="0">
                <a:solidFill>
                  <a:schemeClr val="tx2"/>
                </a:solidFill>
              </a:rPr>
              <a:t>Vedoucí zájezdu: Mgr. J. Kopáčová</a:t>
            </a:r>
          </a:p>
          <a:p>
            <a:pPr lvl="1"/>
            <a:r>
              <a:rPr lang="cs-CZ" sz="2800" dirty="0">
                <a:solidFill>
                  <a:schemeClr val="tx2"/>
                </a:solidFill>
                <a:hlinkClick r:id="rId3"/>
              </a:rPr>
              <a:t>Jitka.kopacova@zskunratice.cz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BC70A4-CB40-4DB5-BBC0-96433A738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83" y="3761030"/>
            <a:ext cx="8985433" cy="1151026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70515130-1C06-4969-8901-29231C48C74A}"/>
              </a:ext>
            </a:extLst>
          </p:cNvPr>
          <p:cNvSpPr/>
          <p:nvPr/>
        </p:nvSpPr>
        <p:spPr>
          <a:xfrm>
            <a:off x="8110636" y="3068960"/>
            <a:ext cx="1368152" cy="767681"/>
          </a:xfrm>
          <a:prstGeom prst="wedgeRoundRectCallout">
            <a:avLst>
              <a:gd name="adj1" fmla="val -6331"/>
              <a:gd name="adj2" fmla="val 111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Chci půjčit od školy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BB532D96-254F-4E1B-8AF7-DE8E824B7B8F}"/>
              </a:ext>
            </a:extLst>
          </p:cNvPr>
          <p:cNvSpPr/>
          <p:nvPr/>
        </p:nvSpPr>
        <p:spPr>
          <a:xfrm>
            <a:off x="6666284" y="3068959"/>
            <a:ext cx="1368152" cy="767681"/>
          </a:xfrm>
          <a:prstGeom prst="wedgeRoundRectCallout">
            <a:avLst>
              <a:gd name="adj1" fmla="val 56721"/>
              <a:gd name="adj2" fmla="val 111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Bereme svoje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159BBAC8-90CF-442A-ADCB-3D17F0F6BD8B}"/>
              </a:ext>
            </a:extLst>
          </p:cNvPr>
          <p:cNvSpPr/>
          <p:nvPr/>
        </p:nvSpPr>
        <p:spPr>
          <a:xfrm>
            <a:off x="9262764" y="5085184"/>
            <a:ext cx="1368152" cy="767681"/>
          </a:xfrm>
          <a:prstGeom prst="wedgeRoundRectCallout">
            <a:avLst>
              <a:gd name="adj1" fmla="val -85776"/>
              <a:gd name="adj2" fmla="val -1004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Píšeme vždy</a:t>
            </a:r>
          </a:p>
        </p:txBody>
      </p:sp>
    </p:spTree>
    <p:extLst>
      <p:ext uri="{BB962C8B-B14F-4D97-AF65-F5344CB8AC3E}">
        <p14:creationId xmlns:p14="http://schemas.microsoft.com/office/powerpoint/2010/main" val="34921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9876" y="0"/>
            <a:ext cx="10016104" cy="17525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+mn-lt"/>
              </a:rPr>
              <a:t>Bakalářská práce 5. ročníku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9916" y="1844824"/>
            <a:ext cx="9790738" cy="3907531"/>
          </a:xfrm>
        </p:spPr>
        <p:txBody>
          <a:bodyPr>
            <a:noAutofit/>
          </a:bodyPr>
          <a:lstStyle/>
          <a:p>
            <a:r>
              <a:rPr lang="cs-CZ" dirty="0"/>
              <a:t> Závěrečná komplexní práce testující schopnosti žáka páté třídy.</a:t>
            </a:r>
          </a:p>
          <a:p>
            <a:r>
              <a:rPr lang="cs-CZ" dirty="0"/>
              <a:t>Práce, která ve výsledku zvedne sebepojetí dětí, často zjistí, že umí víc, než si myslely.</a:t>
            </a:r>
          </a:p>
          <a:p>
            <a:r>
              <a:rPr lang="cs-CZ" dirty="0"/>
              <a:t>Smysluplná aplikace naučeného učiva a osvojených kompetencí.</a:t>
            </a:r>
          </a:p>
          <a:p>
            <a:r>
              <a:rPr lang="cs-CZ" dirty="0"/>
              <a:t>Důstojné uzavření prvního stupně.</a:t>
            </a:r>
          </a:p>
          <a:p>
            <a:r>
              <a:rPr lang="cs-CZ" dirty="0"/>
              <a:t>Práce, která vychází z vysokoškolských bakalářských prací: Teoretická část, Praktická část, dotazník + analýza, Experiment + analýza</a:t>
            </a:r>
          </a:p>
          <a:p>
            <a:r>
              <a:rPr lang="cs-CZ" dirty="0"/>
              <a:t>Práce, kterou žák veřejně obhajuje před porotou a diváky za pomoci digitální prezentace a dalších pomůcek.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548680"/>
            <a:ext cx="1021790" cy="10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53852" y="147414"/>
            <a:ext cx="10016104" cy="17525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+mn-lt"/>
              </a:rPr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9916" y="1700808"/>
            <a:ext cx="10016104" cy="31242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endParaRPr lang="cs-CZ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Bakalářská práce k nahlédnutí</a:t>
            </a:r>
          </a:p>
          <a:p>
            <a:pPr marL="457063" lvl="1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cs-CZ" sz="1600" dirty="0">
                <a:latin typeface="Roboto" panose="020B0604020202020204" pitchFamily="2" charset="0"/>
                <a:hlinkClick r:id="rId2"/>
              </a:rPr>
              <a:t>https://www.flipsnack.com/EB67B899E8C/pokemoni-bp.html</a:t>
            </a:r>
            <a:r>
              <a:rPr lang="cs-CZ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cs-CZ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Sdíleno s třídním učitelem přes </a:t>
            </a:r>
            <a:r>
              <a:rPr lang="cs-CZ" sz="2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Onedrive</a:t>
            </a:r>
            <a:endParaRPr lang="cs-CZ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Knihovna, studovna + počítače (denně)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836712"/>
            <a:ext cx="1021790" cy="10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Bakalářská práce lední medvěd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Vytvořil: žák 5. třídy</a:t>
            </a:r>
          </a:p>
        </p:txBody>
      </p:sp>
    </p:spTree>
    <p:extLst>
      <p:ext uri="{BB962C8B-B14F-4D97-AF65-F5344CB8AC3E}">
        <p14:creationId xmlns:p14="http://schemas.microsoft.com/office/powerpoint/2010/main" val="165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5940" y="-67733"/>
            <a:ext cx="8532178" cy="1507067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1340768"/>
            <a:ext cx="8532178" cy="3615267"/>
          </a:xfrm>
        </p:spPr>
        <p:txBody>
          <a:bodyPr>
            <a:normAutofit/>
          </a:bodyPr>
          <a:lstStyle/>
          <a:p>
            <a:r>
              <a:rPr lang="cs-CZ" sz="2800" dirty="0"/>
              <a:t>Obsah</a:t>
            </a:r>
          </a:p>
          <a:p>
            <a:r>
              <a:rPr lang="cs-CZ" sz="2800" dirty="0"/>
              <a:t>Úvod</a:t>
            </a:r>
          </a:p>
          <a:p>
            <a:r>
              <a:rPr lang="cs-CZ" sz="2800" dirty="0"/>
              <a:t>Praktická část</a:t>
            </a:r>
          </a:p>
          <a:p>
            <a:r>
              <a:rPr lang="cs-CZ" sz="2800" dirty="0"/>
              <a:t>Výzkumná část</a:t>
            </a:r>
          </a:p>
          <a:p>
            <a:r>
              <a:rPr lang="cs-CZ" sz="2800" dirty="0"/>
              <a:t>Závěr</a:t>
            </a:r>
          </a:p>
          <a:p>
            <a:r>
              <a:rPr lang="cs-CZ" sz="2800" dirty="0"/>
              <a:t>Děkuji za pozornost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0764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8532178" cy="1507067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1700808"/>
            <a:ext cx="8532178" cy="361526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sz="2800" dirty="0"/>
              <a:t>Vybral jsem si téma medvěd lední, protože mám rád zimu a také mám rád chlupatá a masožravá zvířata. Lední medvědi se mi líbí, protože vydrží plavat na dlouhé vzdálenosti.</a:t>
            </a:r>
          </a:p>
        </p:txBody>
      </p:sp>
    </p:spTree>
    <p:extLst>
      <p:ext uri="{BB962C8B-B14F-4D97-AF65-F5344CB8AC3E}">
        <p14:creationId xmlns:p14="http://schemas.microsoft.com/office/powerpoint/2010/main" val="359977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378" y="534644"/>
            <a:ext cx="5366847" cy="1322057"/>
          </a:xfrm>
        </p:spPr>
        <p:txBody>
          <a:bodyPr/>
          <a:lstStyle/>
          <a:p>
            <a:r>
              <a:rPr lang="cs-CZ" dirty="0"/>
              <a:t>Praktická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796" y="1261017"/>
            <a:ext cx="8596886" cy="1560604"/>
          </a:xfrm>
        </p:spPr>
        <p:txBody>
          <a:bodyPr/>
          <a:lstStyle/>
          <a:p>
            <a:r>
              <a:rPr lang="cs-CZ" dirty="0"/>
              <a:t>Ve své praktické části jsem šel do Zoo Praha se podívat na ledního medvěda a stvořil jsem o ledním medvědovi básničku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00" y="2900082"/>
            <a:ext cx="3294790" cy="220091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9108" y="5285619"/>
            <a:ext cx="297755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/>
            <a:r>
              <a:rPr lang="cs-CZ" sz="1799" dirty="0">
                <a:solidFill>
                  <a:prstClr val="white"/>
                </a:solidFill>
                <a:latin typeface="Century Gothic" panose="020B0502020202020204"/>
              </a:rPr>
              <a:t>Výběh ledních medvědů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64" y="2815504"/>
            <a:ext cx="3809161" cy="228549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62364" y="5470237"/>
            <a:ext cx="481458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/>
            <a:r>
              <a:rPr lang="cs-CZ" sz="1799" dirty="0">
                <a:solidFill>
                  <a:prstClr val="white"/>
                </a:solidFill>
                <a:latin typeface="Century Gothic" panose="020B0502020202020204"/>
              </a:rPr>
              <a:t>Nová expozice ledních medvědů</a:t>
            </a:r>
          </a:p>
        </p:txBody>
      </p:sp>
    </p:spTree>
    <p:extLst>
      <p:ext uri="{BB962C8B-B14F-4D97-AF65-F5344CB8AC3E}">
        <p14:creationId xmlns:p14="http://schemas.microsoft.com/office/powerpoint/2010/main" val="228296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0"/>
            <a:ext cx="5297197" cy="1506675"/>
          </a:xfrm>
        </p:spPr>
        <p:txBody>
          <a:bodyPr/>
          <a:lstStyle/>
          <a:p>
            <a:r>
              <a:rPr lang="cs-CZ" dirty="0"/>
              <a:t>Výzkumná část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00596"/>
              </p:ext>
            </p:extLst>
          </p:nvPr>
        </p:nvGraphicFramePr>
        <p:xfrm>
          <a:off x="477788" y="1620265"/>
          <a:ext cx="7678960" cy="48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295880" y="1620265"/>
            <a:ext cx="423997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/>
            <a:r>
              <a:rPr lang="cs-CZ" sz="1799" dirty="0">
                <a:solidFill>
                  <a:prstClr val="white"/>
                </a:solidFill>
                <a:latin typeface="Century Gothic" panose="020B0502020202020204"/>
              </a:rPr>
              <a:t>U této otázky mě překvapilo, že hodně lidí si myslí, že správná odpověď jsou ryby (ovšem je to tuleň) </a:t>
            </a:r>
          </a:p>
        </p:txBody>
      </p:sp>
    </p:spTree>
    <p:extLst>
      <p:ext uri="{BB962C8B-B14F-4D97-AF65-F5344CB8AC3E}">
        <p14:creationId xmlns:p14="http://schemas.microsoft.com/office/powerpoint/2010/main" val="215341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476" y="116632"/>
            <a:ext cx="4060901" cy="1506675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5753" y="1340768"/>
            <a:ext cx="8532178" cy="3615267"/>
          </a:xfrm>
        </p:spPr>
        <p:txBody>
          <a:bodyPr>
            <a:normAutofit/>
          </a:bodyPr>
          <a:lstStyle/>
          <a:p>
            <a:r>
              <a:rPr lang="cs-CZ" sz="2800" dirty="0"/>
              <a:t>Závěr</a:t>
            </a:r>
          </a:p>
          <a:p>
            <a:r>
              <a:rPr lang="cs-CZ" sz="2800" dirty="0"/>
              <a:t>Bakalářská práce se mi psala dobře</a:t>
            </a:r>
          </a:p>
          <a:p>
            <a:r>
              <a:rPr lang="cs-CZ" sz="2800" dirty="0"/>
              <a:t>Tomuto tématu se budu ještě věnovat</a:t>
            </a:r>
          </a:p>
          <a:p>
            <a:r>
              <a:rPr lang="cs-CZ" sz="2800" dirty="0"/>
              <a:t>A také bych byl rád, kdyby jste se mi podívali na elektronickou BP</a:t>
            </a:r>
          </a:p>
        </p:txBody>
      </p:sp>
    </p:spTree>
    <p:extLst>
      <p:ext uri="{BB962C8B-B14F-4D97-AF65-F5344CB8AC3E}">
        <p14:creationId xmlns:p14="http://schemas.microsoft.com/office/powerpoint/2010/main" val="117951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043" y="-125890"/>
            <a:ext cx="10016104" cy="1752599"/>
          </a:xfrm>
        </p:spPr>
        <p:txBody>
          <a:bodyPr/>
          <a:lstStyle/>
          <a:p>
            <a:r>
              <a:rPr lang="cs-CZ" dirty="0"/>
              <a:t>Ohlédnutí a poděkování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3982"/>
          <a:stretch/>
        </p:blipFill>
        <p:spPr>
          <a:xfrm>
            <a:off x="8209792" y="1816952"/>
            <a:ext cx="3798710" cy="19759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87524"/>
            <a:ext cx="3674572" cy="20669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4455347"/>
            <a:ext cx="4255097" cy="20162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46" y="3955343"/>
            <a:ext cx="4473294" cy="25162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1228637"/>
            <a:ext cx="3528392" cy="19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199" dirty="0"/>
              <a:t>Děkuji za pozornost </a:t>
            </a:r>
            <a:r>
              <a:rPr lang="cs-CZ" dirty="0"/>
              <a:t>máte nějaké otázky ?</a:t>
            </a:r>
            <a:endParaRPr lang="cs-CZ" sz="3199" dirty="0"/>
          </a:p>
        </p:txBody>
      </p:sp>
    </p:spTree>
    <p:extLst>
      <p:ext uri="{BB962C8B-B14F-4D97-AF65-F5344CB8AC3E}">
        <p14:creationId xmlns:p14="http://schemas.microsoft.com/office/powerpoint/2010/main" val="39998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Příjímací zkoušky na gymnázia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7908" y="2402450"/>
            <a:ext cx="10016105" cy="3786336"/>
          </a:xfrm>
        </p:spPr>
        <p:txBody>
          <a:bodyPr>
            <a:normAutofit/>
          </a:bodyPr>
          <a:lstStyle/>
          <a:p>
            <a:r>
              <a:rPr lang="cs-CZ" b="1" i="1" dirty="0"/>
              <a:t>Web školy: </a:t>
            </a:r>
            <a:r>
              <a:rPr lang="cs-CZ" b="1" i="1" dirty="0">
                <a:hlinkClick r:id="rId2"/>
              </a:rPr>
              <a:t>https://www.zskunratice.cz/web/aktuality/terminy-prijimacich-zkousek-na-stredni-skoly-a-konzervatore.11841</a:t>
            </a:r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Informační portál k přijímacím zkouškám: </a:t>
            </a:r>
            <a:r>
              <a:rPr lang="cs-CZ" b="1" i="1" u="sng" dirty="0">
                <a:solidFill>
                  <a:srgbClr val="0070C0"/>
                </a:solidFill>
              </a:rPr>
              <a:t>https://www.prihlaskynastredni.cz/</a:t>
            </a:r>
          </a:p>
          <a:p>
            <a:endParaRPr lang="cs-CZ" b="1" i="1" u="sng" dirty="0">
              <a:solidFill>
                <a:srgbClr val="0070C0"/>
              </a:solidFill>
            </a:endParaRPr>
          </a:p>
          <a:p>
            <a:r>
              <a:rPr lang="cs-CZ" b="1" dirty="0"/>
              <a:t>Orientační počet:  13 žáků půjde zkusit</a:t>
            </a:r>
          </a:p>
        </p:txBody>
      </p:sp>
    </p:spTree>
    <p:extLst>
      <p:ext uri="{BB962C8B-B14F-4D97-AF65-F5344CB8AC3E}">
        <p14:creationId xmlns:p14="http://schemas.microsoft.com/office/powerpoint/2010/main" val="36959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Třídní klima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3925" y="1772816"/>
            <a:ext cx="10016104" cy="4176464"/>
          </a:xfrm>
        </p:spPr>
        <p:txBody>
          <a:bodyPr/>
          <a:lstStyle/>
          <a:p>
            <a:r>
              <a:rPr lang="cs-CZ" dirty="0"/>
              <a:t>Probíráno s žáky.</a:t>
            </a:r>
          </a:p>
          <a:p>
            <a:r>
              <a:rPr lang="cs-CZ" dirty="0"/>
              <a:t>Stanovování hranic bezpečí.</a:t>
            </a:r>
          </a:p>
          <a:p>
            <a:r>
              <a:rPr lang="cs-CZ" dirty="0"/>
              <a:t>Virtuální komunikace a její vulgární aspekty + doporučení</a:t>
            </a:r>
          </a:p>
          <a:p>
            <a:r>
              <a:rPr lang="cs-CZ" dirty="0"/>
              <a:t>Spolupráce se školním psychologem</a:t>
            </a:r>
          </a:p>
        </p:txBody>
      </p:sp>
    </p:spTree>
    <p:extLst>
      <p:ext uri="{BB962C8B-B14F-4D97-AF65-F5344CB8AC3E}">
        <p14:creationId xmlns:p14="http://schemas.microsoft.com/office/powerpoint/2010/main" val="27822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 txBox="1">
            <a:spLocks/>
          </p:cNvSpPr>
          <p:nvPr/>
        </p:nvSpPr>
        <p:spPr>
          <a:xfrm>
            <a:off x="2133973" y="980728"/>
            <a:ext cx="2736304" cy="3816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1218987">
              <a:lnSpc>
                <a:spcPct val="85000"/>
              </a:lnSpc>
            </a:pPr>
            <a:r>
              <a:rPr lang="cs-CZ" sz="4400" dirty="0">
                <a:solidFill>
                  <a:schemeClr val="tx1"/>
                </a:solidFill>
              </a:rPr>
              <a:t>Prostor</a:t>
            </a:r>
          </a:p>
          <a:p>
            <a:pPr algn="ctr" defTabSz="1218987">
              <a:lnSpc>
                <a:spcPct val="85000"/>
              </a:lnSpc>
            </a:pPr>
            <a:r>
              <a:rPr lang="cs-CZ" sz="4400" dirty="0">
                <a:solidFill>
                  <a:schemeClr val="tx1"/>
                </a:solidFill>
              </a:rPr>
              <a:t> </a:t>
            </a:r>
          </a:p>
          <a:p>
            <a:pPr algn="ctr" defTabSz="1218987">
              <a:lnSpc>
                <a:spcPct val="85000"/>
              </a:lnSpc>
            </a:pPr>
            <a:r>
              <a:rPr lang="cs-CZ" sz="4400" dirty="0">
                <a:solidFill>
                  <a:schemeClr val="tx1"/>
                </a:solidFill>
              </a:rPr>
              <a:t>pro </a:t>
            </a:r>
          </a:p>
          <a:p>
            <a:pPr algn="ctr" defTabSz="1218987">
              <a:lnSpc>
                <a:spcPct val="85000"/>
              </a:lnSpc>
            </a:pPr>
            <a:endParaRPr lang="cs-CZ" sz="4400" dirty="0">
              <a:solidFill>
                <a:schemeClr val="tx1"/>
              </a:solidFill>
            </a:endParaRPr>
          </a:p>
          <a:p>
            <a:pPr algn="ctr" defTabSz="1218987">
              <a:lnSpc>
                <a:spcPct val="85000"/>
              </a:lnSpc>
            </a:pPr>
            <a:r>
              <a:rPr lang="cs-CZ" sz="4400" dirty="0">
                <a:solidFill>
                  <a:schemeClr val="tx1"/>
                </a:solidFill>
              </a:rPr>
              <a:t>dotazy </a:t>
            </a:r>
          </a:p>
          <a:p>
            <a:pPr algn="ctr" defTabSz="1218987">
              <a:lnSpc>
                <a:spcPct val="85000"/>
              </a:lnSpc>
            </a:pP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2" name="AutoShape 2" descr="Ques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388" y="548680"/>
            <a:ext cx="3787874" cy="55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03C5B14-C206-4B1E-9D64-4A6C64BE964A}"/>
              </a:ext>
            </a:extLst>
          </p:cNvPr>
          <p:cNvSpPr txBox="1">
            <a:spLocks/>
          </p:cNvSpPr>
          <p:nvPr/>
        </p:nvSpPr>
        <p:spPr>
          <a:xfrm>
            <a:off x="1053852" y="260648"/>
            <a:ext cx="8352928" cy="4305226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dirty="0"/>
              <a:t>Pro dnešek je to vše</a:t>
            </a:r>
            <a:r>
              <a:rPr lang="cs-CZ" dirty="0">
                <a:sym typeface="Wingdings" panose="05000000000000000000" pitchFamily="2" charset="2"/>
              </a:rPr>
              <a:t> </a:t>
            </a:r>
            <a:br>
              <a:rPr lang="cs-CZ" dirty="0">
                <a:sym typeface="Wingdings" panose="05000000000000000000" pitchFamily="2" charset="2"/>
              </a:rPr>
            </a:br>
            <a:endParaRPr lang="cs-CZ" dirty="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cs-CZ" dirty="0"/>
              <a:t>Těším se na další spolupráci v roce 2024 a p</a:t>
            </a:r>
            <a:r>
              <a:rPr lang="cs-CZ" dirty="0">
                <a:sym typeface="Wingdings" panose="05000000000000000000" pitchFamily="2" charset="2"/>
              </a:rPr>
              <a:t>řeji pěkný večer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9512" b="12964"/>
          <a:stretch/>
        </p:blipFill>
        <p:spPr>
          <a:xfrm>
            <a:off x="333772" y="571459"/>
            <a:ext cx="4929451" cy="29385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r="17776"/>
          <a:stretch/>
        </p:blipFill>
        <p:spPr>
          <a:xfrm>
            <a:off x="5571688" y="1938998"/>
            <a:ext cx="5707302" cy="43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22" y="4838293"/>
            <a:ext cx="3310103" cy="18619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9" y="221080"/>
            <a:ext cx="4150197" cy="23344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36" y="2324443"/>
            <a:ext cx="3456383" cy="19442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78" y="295317"/>
            <a:ext cx="3286100" cy="18484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21968" y="1861466"/>
            <a:ext cx="3253583" cy="1830140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0473" y="1052927"/>
            <a:ext cx="3105945" cy="174709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3647" y="3537759"/>
            <a:ext cx="3212974" cy="180729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9157" y="4203581"/>
            <a:ext cx="3180759" cy="178917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15" y="4403327"/>
            <a:ext cx="4083376" cy="22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1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3" y="3933056"/>
            <a:ext cx="4680520" cy="22178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r="15560"/>
          <a:stretch/>
        </p:blipFill>
        <p:spPr>
          <a:xfrm>
            <a:off x="6153443" y="323564"/>
            <a:ext cx="3600400" cy="23865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/>
          <a:stretch/>
        </p:blipFill>
        <p:spPr>
          <a:xfrm rot="5400000">
            <a:off x="4717051" y="3715846"/>
            <a:ext cx="3722270" cy="24802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95" y="4693822"/>
            <a:ext cx="4078187" cy="19323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4618" y="1518129"/>
            <a:ext cx="4053389" cy="19206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" y="302179"/>
            <a:ext cx="5584306" cy="26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9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269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+mn-lt"/>
              </a:rPr>
              <a:t>Kalendárium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600200"/>
            <a:ext cx="9947448" cy="4925144"/>
          </a:xfrm>
        </p:spPr>
        <p:txBody>
          <a:bodyPr>
            <a:noAutofit/>
          </a:bodyPr>
          <a:lstStyle/>
          <a:p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57908" y="1412776"/>
            <a:ext cx="114492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Vysvědčení 31.1.</a:t>
            </a:r>
            <a:r>
              <a:rPr lang="cs-CZ" dirty="0">
                <a:solidFill>
                  <a:schemeClr val="tx2"/>
                </a:solidFill>
                <a:latin typeface="Century Gothic" panose="020B0502020202020204" pitchFamily="34" charset="0"/>
              </a:rPr>
              <a:t>- zkrácená výuka dle rozpisu</a:t>
            </a:r>
            <a:endParaRPr lang="cs-CZ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Třídní schůzky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>
                <a:solidFill>
                  <a:schemeClr val="tx2"/>
                </a:solidFill>
                <a:latin typeface="Century Gothic" panose="020B0502020202020204" pitchFamily="34" charset="0"/>
              </a:rPr>
              <a:t>	 30. 5. 2024</a:t>
            </a: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Informativní odpoledne</a:t>
            </a:r>
            <a:endParaRPr lang="cs-CZ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>
                <a:solidFill>
                  <a:schemeClr val="tx2"/>
                </a:solidFill>
                <a:latin typeface="Century Gothic" panose="020B0502020202020204" pitchFamily="34" charset="0"/>
              </a:rPr>
              <a:t>	duben</a:t>
            </a: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Ředitelské dny</a:t>
            </a: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dirty="0">
                <a:solidFill>
                  <a:schemeClr val="tx2"/>
                </a:solidFill>
                <a:latin typeface="Century Gothic" panose="020B0502020202020204" pitchFamily="34" charset="0"/>
              </a:rPr>
              <a:t>19. 1. 2024, 24. 5. 2024, 28. 6. 2024</a:t>
            </a:r>
          </a:p>
        </p:txBody>
      </p:sp>
    </p:spTree>
    <p:extLst>
      <p:ext uri="{BB962C8B-B14F-4D97-AF65-F5344CB8AC3E}">
        <p14:creationId xmlns:p14="http://schemas.microsoft.com/office/powerpoint/2010/main" val="12185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93812" y="188640"/>
            <a:ext cx="10016104" cy="17525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+mn-lt"/>
              </a:rPr>
              <a:t>Kalendárium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7948" y="1743508"/>
            <a:ext cx="10157354" cy="5104660"/>
          </a:xfrm>
        </p:spPr>
        <p:txBody>
          <a:bodyPr>
            <a:normAutofit/>
          </a:bodyPr>
          <a:lstStyle/>
          <a:p>
            <a:pPr marL="0" lvl="0" indent="0">
              <a:lnSpc>
                <a:spcPct val="75000"/>
              </a:lnSpc>
              <a:buNone/>
            </a:pPr>
            <a:r>
              <a:rPr lang="cs-CZ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Prázdniny</a:t>
            </a:r>
            <a:endParaRPr lang="cs-CZ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Pololetní prázdniny – 2. 2. 2024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Jarní prázdniny - 5. 2. – 11. 2. 2024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Velikonoční prázdniny – 28. 3. 2024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Vysvědčení rozdáváme 27. 6. 2024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Hlavní prázdniny - 1. 7. 2024 - 31. 8. 2024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– 1. pololetí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Český jazyk</a:t>
            </a:r>
          </a:p>
          <a:p>
            <a:r>
              <a:rPr lang="cs-CZ" sz="2400" dirty="0"/>
              <a:t>Pololetní písemná práce</a:t>
            </a:r>
          </a:p>
          <a:p>
            <a:r>
              <a:rPr lang="cs-CZ" sz="2400" dirty="0"/>
              <a:t>4 přečtené knihy</a:t>
            </a:r>
          </a:p>
          <a:p>
            <a:r>
              <a:rPr lang="cs-CZ" sz="2400" dirty="0"/>
              <a:t>2 dokončené příběhy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91977" y="2366260"/>
            <a:ext cx="4253489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SKN</a:t>
            </a:r>
          </a:p>
          <a:p>
            <a:pPr marL="285664" indent="-285664" defTabSz="457063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dirty="0"/>
              <a:t>Souhrnný test </a:t>
            </a:r>
          </a:p>
          <a:p>
            <a:pPr marL="285664" indent="-285664" defTabSz="457063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dirty="0"/>
              <a:t>Vedení portfolia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035767" y="5233562"/>
            <a:ext cx="455844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Matematika</a:t>
            </a:r>
          </a:p>
          <a:p>
            <a:pPr marL="285664" indent="-285664" defTabSz="457063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dirty="0"/>
              <a:t>Pololetní písemná práce</a:t>
            </a:r>
            <a:endParaRPr lang="cs-CZ" sz="1799" dirty="0"/>
          </a:p>
        </p:txBody>
      </p:sp>
    </p:spTree>
    <p:extLst>
      <p:ext uri="{BB962C8B-B14F-4D97-AF65-F5344CB8AC3E}">
        <p14:creationId xmlns:p14="http://schemas.microsoft.com/office/powerpoint/2010/main" val="26399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8C5095-7127-4299-A431-511C71110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3926" y="188640"/>
            <a:ext cx="4893780" cy="56025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Český jazyk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ě/je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mně/mě ve slovech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zdvojené souhlásky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předpony s, z,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přídavná jména – druhy, vzory, i/y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slovní druhy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koncovky podstatných jmen + mluvnické kategorie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shoda přísudku s podmětem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Druhy přísudků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podmiňovací způsob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časování sloves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234107-9506-4B31-8C2D-82D42924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6460" y="-387424"/>
            <a:ext cx="4893781" cy="56025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ákladní početní operace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přednost početních operací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rovnice – přepis prostředí do rovnice s 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desetinná čísla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zlomky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Dělení dvojciferným číslem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Rýsování- popis konstrukce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Převody základních jednotek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4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0</TotalTime>
  <Words>664</Words>
  <Application>Microsoft Office PowerPoint</Application>
  <PresentationFormat>Vlastní</PresentationFormat>
  <Paragraphs>136</Paragraphs>
  <Slides>24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5" baseType="lpstr">
      <vt:lpstr>Arial</vt:lpstr>
      <vt:lpstr>Bookman Old Style</vt:lpstr>
      <vt:lpstr>Calibri</vt:lpstr>
      <vt:lpstr>Century Gothic</vt:lpstr>
      <vt:lpstr>Comic Sans MS</vt:lpstr>
      <vt:lpstr>Roboto</vt:lpstr>
      <vt:lpstr>Rockwell</vt:lpstr>
      <vt:lpstr>Wingdings</vt:lpstr>
      <vt:lpstr>Wingdings 3</vt:lpstr>
      <vt:lpstr>Řez</vt:lpstr>
      <vt:lpstr>Damask</vt:lpstr>
      <vt:lpstr>Třídní schůzky 5.C                                       </vt:lpstr>
      <vt:lpstr>Ohlédnutí a poděkování</vt:lpstr>
      <vt:lpstr>Prezentace aplikace PowerPoint</vt:lpstr>
      <vt:lpstr>Prezentace aplikace PowerPoint</vt:lpstr>
      <vt:lpstr>Prezentace aplikace PowerPoint</vt:lpstr>
      <vt:lpstr>Kalendárium</vt:lpstr>
      <vt:lpstr>Kalendárium</vt:lpstr>
      <vt:lpstr>Hodnocení – 1. pololetí</vt:lpstr>
      <vt:lpstr>Prezentace aplikace PowerPoint</vt:lpstr>
      <vt:lpstr>Akce třídy</vt:lpstr>
      <vt:lpstr>Lyžařský kurz</vt:lpstr>
      <vt:lpstr>Bakalářská práce 5. ročníku</vt:lpstr>
      <vt:lpstr>Bakalářská práce</vt:lpstr>
      <vt:lpstr>Bakalářská práce lední medvěd</vt:lpstr>
      <vt:lpstr>Obsah</vt:lpstr>
      <vt:lpstr>úvod</vt:lpstr>
      <vt:lpstr>Praktická část</vt:lpstr>
      <vt:lpstr>Výzkumná část</vt:lpstr>
      <vt:lpstr>závěr</vt:lpstr>
      <vt:lpstr>Prezentace aplikace PowerPoint</vt:lpstr>
      <vt:lpstr>Příjímací zkoušky na gymnázia</vt:lpstr>
      <vt:lpstr>Třídní klima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2016-09-14T09:36:32Z</dcterms:created>
  <dcterms:modified xsi:type="dcterms:W3CDTF">2024-01-25T21:27:28Z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